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"/>
  </p:notesMasterIdLst>
  <p:sldIdLst>
    <p:sldId id="256" r:id="rId2"/>
    <p:sldId id="257" r:id="rId3"/>
  </p:sldIdLst>
  <p:sldSz cx="7556500" cy="10693400"/>
  <p:notesSz cx="7315200" cy="96012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 charset="0"/>
      <p:regular r:id="rId9"/>
      <p:bold r:id="rId10"/>
      <p:italic r:id="rId11"/>
      <p:boldItalic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>
        <p:scale>
          <a:sx n="72" d="100"/>
          <a:sy n="72" d="100"/>
        </p:scale>
        <p:origin x="1500" y="24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1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200150"/>
            <a:ext cx="2289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3734282" y="1978579"/>
            <a:ext cx="3509810" cy="201689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166842" y="3800437"/>
            <a:ext cx="701040" cy="106680"/>
          </a:xfrm>
          <a:custGeom>
            <a:avLst/>
            <a:gdLst/>
            <a:ahLst/>
            <a:cxnLst/>
            <a:rect l="l" t="t" r="r" b="b"/>
            <a:pathLst>
              <a:path w="701039" h="106679" extrusionOk="0">
                <a:moveTo>
                  <a:pt x="700557" y="0"/>
                </a:moveTo>
                <a:lnTo>
                  <a:pt x="0" y="0"/>
                </a:lnTo>
                <a:lnTo>
                  <a:pt x="0" y="106679"/>
                </a:lnTo>
                <a:lnTo>
                  <a:pt x="700557" y="106679"/>
                </a:lnTo>
                <a:lnTo>
                  <a:pt x="700557" y="0"/>
                </a:lnTo>
                <a:close/>
              </a:path>
            </a:pathLst>
          </a:custGeom>
          <a:solidFill>
            <a:srgbClr val="1D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190999" y="2124037"/>
            <a:ext cx="2606675" cy="1676400"/>
          </a:xfrm>
          <a:custGeom>
            <a:avLst/>
            <a:gdLst/>
            <a:ahLst/>
            <a:cxnLst/>
            <a:rect l="l" t="t" r="r" b="b"/>
            <a:pathLst>
              <a:path w="2606675" h="1676400" extrusionOk="0">
                <a:moveTo>
                  <a:pt x="2606522" y="0"/>
                </a:moveTo>
                <a:lnTo>
                  <a:pt x="0" y="0"/>
                </a:lnTo>
                <a:lnTo>
                  <a:pt x="0" y="1676400"/>
                </a:lnTo>
                <a:lnTo>
                  <a:pt x="2606522" y="1676400"/>
                </a:lnTo>
                <a:lnTo>
                  <a:pt x="26065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4199064" y="2309469"/>
            <a:ext cx="2592793" cy="14889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10557845"/>
            <a:ext cx="7560309" cy="134620"/>
          </a:xfrm>
          <a:custGeom>
            <a:avLst/>
            <a:gdLst/>
            <a:ahLst/>
            <a:cxnLst/>
            <a:rect l="l" t="t" r="r" b="b"/>
            <a:pathLst>
              <a:path w="7560309" h="134620" extrusionOk="0">
                <a:moveTo>
                  <a:pt x="7560005" y="0"/>
                </a:moveTo>
                <a:lnTo>
                  <a:pt x="0" y="0"/>
                </a:lnTo>
                <a:lnTo>
                  <a:pt x="0" y="134157"/>
                </a:lnTo>
                <a:lnTo>
                  <a:pt x="7560005" y="134157"/>
                </a:lnTo>
                <a:lnTo>
                  <a:pt x="7560005" y="0"/>
                </a:lnTo>
                <a:close/>
              </a:path>
            </a:pathLst>
          </a:custGeom>
          <a:solidFill>
            <a:srgbClr val="231F20">
              <a:alpha val="3490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10573321"/>
            <a:ext cx="7560005" cy="1186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201936" y="5051501"/>
            <a:ext cx="470065" cy="4679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386505" y="4930737"/>
            <a:ext cx="4173486" cy="28717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5287581" y="7438542"/>
            <a:ext cx="930275" cy="141605"/>
          </a:xfrm>
          <a:custGeom>
            <a:avLst/>
            <a:gdLst/>
            <a:ahLst/>
            <a:cxnLst/>
            <a:rect l="l" t="t" r="r" b="b"/>
            <a:pathLst>
              <a:path w="930275" h="141604" extrusionOk="0">
                <a:moveTo>
                  <a:pt x="929678" y="0"/>
                </a:moveTo>
                <a:lnTo>
                  <a:pt x="0" y="0"/>
                </a:lnTo>
                <a:lnTo>
                  <a:pt x="0" y="141566"/>
                </a:lnTo>
                <a:lnTo>
                  <a:pt x="929678" y="141566"/>
                </a:lnTo>
                <a:lnTo>
                  <a:pt x="929678" y="0"/>
                </a:lnTo>
                <a:close/>
              </a:path>
            </a:pathLst>
          </a:custGeom>
          <a:solidFill>
            <a:srgbClr val="1D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992600" y="5213883"/>
            <a:ext cx="3459479" cy="2225040"/>
          </a:xfrm>
          <a:custGeom>
            <a:avLst/>
            <a:gdLst/>
            <a:ahLst/>
            <a:cxnLst/>
            <a:rect l="l" t="t" r="r" b="b"/>
            <a:pathLst>
              <a:path w="3459479" h="2225040" extrusionOk="0">
                <a:moveTo>
                  <a:pt x="3458959" y="0"/>
                </a:moveTo>
                <a:lnTo>
                  <a:pt x="0" y="0"/>
                </a:lnTo>
                <a:lnTo>
                  <a:pt x="0" y="2224658"/>
                </a:lnTo>
                <a:lnTo>
                  <a:pt x="3458959" y="2224658"/>
                </a:lnTo>
                <a:lnTo>
                  <a:pt x="3458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008602" y="5492089"/>
            <a:ext cx="3441699" cy="19303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9299" y="424116"/>
            <a:ext cx="6724251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sng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57200"/>
            <a:ext cx="7601913" cy="234521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12148" y="1526049"/>
            <a:ext cx="75603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Padrão de Projetos</a:t>
            </a:r>
            <a:endParaRPr sz="13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200614" y="860260"/>
            <a:ext cx="2585022" cy="111645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25081" y="1083122"/>
            <a:ext cx="756030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47205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0" i="0" u="none" strike="noStrike" cap="none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endParaRPr sz="13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85131" y="115240"/>
            <a:ext cx="52282" cy="2085525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42129"/>
            <a:ext cx="1512075" cy="55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0" y="10387828"/>
            <a:ext cx="7556500" cy="3055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142535" y="10416333"/>
            <a:ext cx="73627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Copyright - Daniel Abella – daniel@daniel-abella.com – www.daniel-abella.com 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2928585" y="133858"/>
            <a:ext cx="2456428" cy="2085524"/>
          </a:xfrm>
          <a:prstGeom prst="rect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617" y="377608"/>
            <a:ext cx="628871" cy="6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/>
        </p:nvSpPr>
        <p:spPr>
          <a:xfrm>
            <a:off x="3080985" y="164437"/>
            <a:ext cx="2025955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Daniel Abella</a:t>
            </a:r>
            <a:endParaRPr sz="11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3780608" y="353435"/>
            <a:ext cx="1589936" cy="7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Profissional PMP, PMI-ACP e CSM, Gerente de Projetos no Virtus &amp; UniFacisa e Professor do Curso de Sistemas de Informação da UniFacisa. Autor dos livros Gestão A3 (Ágil) e Scrum Arretado.</a:t>
            </a:r>
            <a:endParaRPr sz="1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7"/>
          <p:cNvPicPr preferRelativeResize="0"/>
          <p:nvPr/>
        </p:nvPicPr>
        <p:blipFill>
          <a:blip r:embed="rId7"/>
          <a:srcRect/>
          <a:stretch/>
        </p:blipFill>
        <p:spPr>
          <a:xfrm>
            <a:off x="3108617" y="1397605"/>
            <a:ext cx="621456" cy="6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/>
        </p:nvSpPr>
        <p:spPr>
          <a:xfrm>
            <a:off x="3080985" y="1148373"/>
            <a:ext cx="2025955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pt-BR" sz="11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jalma Felipe</a:t>
            </a:r>
            <a:endParaRPr sz="11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3762876" y="1330474"/>
            <a:ext cx="1589936" cy="62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Graduando do Curso de Sistemas de Informação da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Unifacisa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Analista de Software com Experiência em Natural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Programming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7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</a:t>
            </a:r>
            <a:r>
              <a:rPr lang="pt-BR" sz="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e habilidades em Java e Javascript</a:t>
            </a:r>
            <a:endParaRPr sz="11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6274" y="137668"/>
            <a:ext cx="1508942" cy="131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7274" y="226069"/>
            <a:ext cx="1074400" cy="112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 descr="Residência Médic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4449" y="437108"/>
            <a:ext cx="1158060" cy="262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65;p7">
            <a:extLst>
              <a:ext uri="{FF2B5EF4-FFF2-40B4-BE49-F238E27FC236}">
                <a16:creationId xmlns:a16="http://schemas.microsoft.com/office/drawing/2014/main" id="{69CDC475-7CBC-7847-197E-2249028D909F}"/>
              </a:ext>
            </a:extLst>
          </p:cNvPr>
          <p:cNvGrpSpPr/>
          <p:nvPr/>
        </p:nvGrpSpPr>
        <p:grpSpPr>
          <a:xfrm>
            <a:off x="69865" y="2443557"/>
            <a:ext cx="2650782" cy="419158"/>
            <a:chOff x="494594" y="3485311"/>
            <a:chExt cx="2509727" cy="505267"/>
          </a:xfrm>
        </p:grpSpPr>
        <p:sp>
          <p:nvSpPr>
            <p:cNvPr id="5" name="Google Shape;66;p7">
              <a:extLst>
                <a:ext uri="{FF2B5EF4-FFF2-40B4-BE49-F238E27FC236}">
                  <a16:creationId xmlns:a16="http://schemas.microsoft.com/office/drawing/2014/main" id="{9591D7EA-DAB4-0A73-EFBC-D7C7258DED65}"/>
                </a:ext>
              </a:extLst>
            </p:cNvPr>
            <p:cNvSpPr txBox="1"/>
            <p:nvPr/>
          </p:nvSpPr>
          <p:spPr>
            <a:xfrm>
              <a:off x="978366" y="3611800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 dirty="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Propósito</a:t>
              </a:r>
              <a:endParaRPr sz="13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" name="Google Shape;67;p7">
              <a:extLst>
                <a:ext uri="{FF2B5EF4-FFF2-40B4-BE49-F238E27FC236}">
                  <a16:creationId xmlns:a16="http://schemas.microsoft.com/office/drawing/2014/main" id="{1D871C97-295D-7FCD-FC70-5593EE521232}"/>
                </a:ext>
              </a:extLst>
            </p:cNvPr>
            <p:cNvSpPr txBox="1"/>
            <p:nvPr/>
          </p:nvSpPr>
          <p:spPr>
            <a:xfrm>
              <a:off x="494594" y="3485311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7BBD19-315D-292C-B30E-927F24B4FF0E}"/>
              </a:ext>
            </a:extLst>
          </p:cNvPr>
          <p:cNvSpPr txBox="1"/>
          <p:nvPr/>
        </p:nvSpPr>
        <p:spPr>
          <a:xfrm>
            <a:off x="69865" y="3053040"/>
            <a:ext cx="3900054" cy="123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Padrões de Projetos são usados para organizar os códigos de uma aplicação de acordo com o problema ou requisito cujo padrão seja adequado para solucionar determinada demanda, simplificando o código de forma que seu entendimento e manutenção se tornem menos complexos.</a:t>
            </a:r>
            <a:endParaRPr lang="pt-BR" sz="1100" dirty="0"/>
          </a:p>
        </p:txBody>
      </p:sp>
      <p:grpSp>
        <p:nvGrpSpPr>
          <p:cNvPr id="14" name="Google Shape;84;p7">
            <a:extLst>
              <a:ext uri="{FF2B5EF4-FFF2-40B4-BE49-F238E27FC236}">
                <a16:creationId xmlns:a16="http://schemas.microsoft.com/office/drawing/2014/main" id="{05DFDF06-549B-E4F3-2C02-9EA0A9E2B5B9}"/>
              </a:ext>
            </a:extLst>
          </p:cNvPr>
          <p:cNvGrpSpPr/>
          <p:nvPr/>
        </p:nvGrpSpPr>
        <p:grpSpPr>
          <a:xfrm>
            <a:off x="59585" y="4578700"/>
            <a:ext cx="2509727" cy="505267"/>
            <a:chOff x="494594" y="3485311"/>
            <a:chExt cx="2509727" cy="505267"/>
          </a:xfrm>
        </p:grpSpPr>
        <p:sp>
          <p:nvSpPr>
            <p:cNvPr id="15" name="Google Shape;85;p7">
              <a:extLst>
                <a:ext uri="{FF2B5EF4-FFF2-40B4-BE49-F238E27FC236}">
                  <a16:creationId xmlns:a16="http://schemas.microsoft.com/office/drawing/2014/main" id="{1BD85EBF-D1FE-D2C1-A3EC-6C5AB445041D}"/>
                </a:ext>
              </a:extLst>
            </p:cNvPr>
            <p:cNvSpPr txBox="1"/>
            <p:nvPr/>
          </p:nvSpPr>
          <p:spPr>
            <a:xfrm>
              <a:off x="978366" y="3611800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 dirty="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Nomes Alternativos</a:t>
              </a:r>
              <a:endParaRPr sz="13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86;p7">
              <a:extLst>
                <a:ext uri="{FF2B5EF4-FFF2-40B4-BE49-F238E27FC236}">
                  <a16:creationId xmlns:a16="http://schemas.microsoft.com/office/drawing/2014/main" id="{8C4E31B1-0574-9D5E-8275-2AF5716BE8E2}"/>
                </a:ext>
              </a:extLst>
            </p:cNvPr>
            <p:cNvSpPr txBox="1"/>
            <p:nvPr/>
          </p:nvSpPr>
          <p:spPr>
            <a:xfrm>
              <a:off x="494594" y="3485311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02</a:t>
              </a:r>
              <a:endParaRPr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7" name="Google Shape;87;p7">
            <a:extLst>
              <a:ext uri="{FF2B5EF4-FFF2-40B4-BE49-F238E27FC236}">
                <a16:creationId xmlns:a16="http://schemas.microsoft.com/office/drawing/2014/main" id="{23960D38-DEF8-4A22-DC63-512BF18D320A}"/>
              </a:ext>
            </a:extLst>
          </p:cNvPr>
          <p:cNvSpPr txBox="1"/>
          <p:nvPr/>
        </p:nvSpPr>
        <p:spPr>
          <a:xfrm>
            <a:off x="200614" y="5251341"/>
            <a:ext cx="3457666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padrão </a:t>
            </a:r>
            <a:r>
              <a:rPr lang="pt-BR" sz="110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pt-BR" sz="110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também é conhecido como </a:t>
            </a:r>
            <a:r>
              <a:rPr lang="pt-BR" sz="110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Policy</a:t>
            </a:r>
            <a:r>
              <a:rPr lang="pt-BR" sz="110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dirty="0"/>
          </a:p>
        </p:txBody>
      </p:sp>
      <p:grpSp>
        <p:nvGrpSpPr>
          <p:cNvPr id="18" name="Google Shape;88;p7">
            <a:extLst>
              <a:ext uri="{FF2B5EF4-FFF2-40B4-BE49-F238E27FC236}">
                <a16:creationId xmlns:a16="http://schemas.microsoft.com/office/drawing/2014/main" id="{E34801F9-CA3D-C6F2-3ECC-8BFE24E95A9B}"/>
              </a:ext>
            </a:extLst>
          </p:cNvPr>
          <p:cNvGrpSpPr/>
          <p:nvPr/>
        </p:nvGrpSpPr>
        <p:grpSpPr>
          <a:xfrm>
            <a:off x="69865" y="6141091"/>
            <a:ext cx="2509727" cy="505267"/>
            <a:chOff x="494594" y="3485311"/>
            <a:chExt cx="2509727" cy="505267"/>
          </a:xfrm>
        </p:grpSpPr>
        <p:sp>
          <p:nvSpPr>
            <p:cNvPr id="19" name="Google Shape;89;p7">
              <a:extLst>
                <a:ext uri="{FF2B5EF4-FFF2-40B4-BE49-F238E27FC236}">
                  <a16:creationId xmlns:a16="http://schemas.microsoft.com/office/drawing/2014/main" id="{4CAFC039-105A-5D8B-7E0A-75DFA8E99F9A}"/>
                </a:ext>
              </a:extLst>
            </p:cNvPr>
            <p:cNvSpPr txBox="1"/>
            <p:nvPr/>
          </p:nvSpPr>
          <p:spPr>
            <a:xfrm>
              <a:off x="978366" y="3611800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 dirty="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Problema</a:t>
              </a:r>
              <a:endParaRPr sz="13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90;p7">
              <a:extLst>
                <a:ext uri="{FF2B5EF4-FFF2-40B4-BE49-F238E27FC236}">
                  <a16:creationId xmlns:a16="http://schemas.microsoft.com/office/drawing/2014/main" id="{82E7CF5C-A74E-BA43-7E5F-A23EECBCE58F}"/>
                </a:ext>
              </a:extLst>
            </p:cNvPr>
            <p:cNvSpPr txBox="1"/>
            <p:nvPr/>
          </p:nvSpPr>
          <p:spPr>
            <a:xfrm>
              <a:off x="494594" y="3485311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03</a:t>
              </a:r>
              <a:endParaRPr sz="3200" b="0" i="0" u="none" strike="noStrike" cap="none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1" name="Google Shape;91;p7">
            <a:extLst>
              <a:ext uri="{FF2B5EF4-FFF2-40B4-BE49-F238E27FC236}">
                <a16:creationId xmlns:a16="http://schemas.microsoft.com/office/drawing/2014/main" id="{F0054065-AA15-CF63-292F-AA35830976D2}"/>
              </a:ext>
            </a:extLst>
          </p:cNvPr>
          <p:cNvSpPr txBox="1"/>
          <p:nvPr/>
        </p:nvSpPr>
        <p:spPr>
          <a:xfrm>
            <a:off x="181694" y="6797826"/>
            <a:ext cx="3423569" cy="156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rojetos de software possuem aplicações com vários requisitos e regras de negócios. </a:t>
            </a:r>
            <a:endParaRPr lang="pt-BR" dirty="0"/>
          </a:p>
          <a:p>
            <a:pPr marL="156210" marR="5080" lvl="0" indent="-144145" algn="l" rtl="0">
              <a:lnSpc>
                <a:spcPct val="113799"/>
              </a:lnSpc>
              <a:spcBef>
                <a:spcPts val="95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omumente algumas aplicações se tornam complexas com o tempo, pois a cada manutenção e novas regras de negócios aplicadas, a quantidade de lógica condicional se torna maior e mais complexa, tornando a legibilidade e compreensão do código cada vez mais confusa.</a:t>
            </a:r>
            <a:endParaRPr dirty="0"/>
          </a:p>
        </p:txBody>
      </p:sp>
      <p:grpSp>
        <p:nvGrpSpPr>
          <p:cNvPr id="22" name="Google Shape;71;p7">
            <a:extLst>
              <a:ext uri="{FF2B5EF4-FFF2-40B4-BE49-F238E27FC236}">
                <a16:creationId xmlns:a16="http://schemas.microsoft.com/office/drawing/2014/main" id="{922E2135-B560-C16A-7777-48B6E08BB182}"/>
              </a:ext>
            </a:extLst>
          </p:cNvPr>
          <p:cNvGrpSpPr/>
          <p:nvPr/>
        </p:nvGrpSpPr>
        <p:grpSpPr>
          <a:xfrm>
            <a:off x="3969919" y="2409675"/>
            <a:ext cx="2509727" cy="505267"/>
            <a:chOff x="4029911" y="3459240"/>
            <a:chExt cx="2509727" cy="505267"/>
          </a:xfrm>
        </p:grpSpPr>
        <p:sp>
          <p:nvSpPr>
            <p:cNvPr id="23" name="Google Shape;72;p7">
              <a:extLst>
                <a:ext uri="{FF2B5EF4-FFF2-40B4-BE49-F238E27FC236}">
                  <a16:creationId xmlns:a16="http://schemas.microsoft.com/office/drawing/2014/main" id="{9A111EFF-ECE3-E477-53E0-46C57ED644B8}"/>
                </a:ext>
              </a:extLst>
            </p:cNvPr>
            <p:cNvSpPr txBox="1"/>
            <p:nvPr/>
          </p:nvSpPr>
          <p:spPr>
            <a:xfrm>
              <a:off x="4513683" y="3585729"/>
              <a:ext cx="2025955" cy="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i="0" u="none" strike="noStrike" cap="none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Solução</a:t>
              </a:r>
              <a:endParaRPr sz="13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Google Shape;73;p7">
              <a:extLst>
                <a:ext uri="{FF2B5EF4-FFF2-40B4-BE49-F238E27FC236}">
                  <a16:creationId xmlns:a16="http://schemas.microsoft.com/office/drawing/2014/main" id="{1CAB16F9-19C9-2DB4-E3D0-8602434A4A2D}"/>
                </a:ext>
              </a:extLst>
            </p:cNvPr>
            <p:cNvSpPr txBox="1"/>
            <p:nvPr/>
          </p:nvSpPr>
          <p:spPr>
            <a:xfrm>
              <a:off x="4029911" y="3459240"/>
              <a:ext cx="560760" cy="505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b="0" i="0" u="none" strike="noStrike" cap="none" dirty="0">
                  <a:solidFill>
                    <a:srgbClr val="7F7F7F"/>
                  </a:solidFill>
                  <a:latin typeface="Noto Sans"/>
                  <a:ea typeface="Noto Sans"/>
                  <a:cs typeface="Noto Sans"/>
                  <a:sym typeface="Noto Sans"/>
                </a:rPr>
                <a:t>04</a:t>
              </a:r>
              <a:endParaRPr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5" name="Google Shape;70;p7">
            <a:extLst>
              <a:ext uri="{FF2B5EF4-FFF2-40B4-BE49-F238E27FC236}">
                <a16:creationId xmlns:a16="http://schemas.microsoft.com/office/drawing/2014/main" id="{AA00EBA1-500A-F74F-225B-E383A992105A}"/>
              </a:ext>
            </a:extLst>
          </p:cNvPr>
          <p:cNvSpPr txBox="1"/>
          <p:nvPr/>
        </p:nvSpPr>
        <p:spPr>
          <a:xfrm>
            <a:off x="4126400" y="3132632"/>
            <a:ext cx="3483152" cy="174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Para Minimizar os problemas em relação a complicação de código com excesso de lógica condicional (IF 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Else) 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foi desenvolvido o padrão </a:t>
            </a:r>
            <a:r>
              <a:rPr lang="pt-BR" sz="1100" b="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endParaRPr lang="pt-BR" sz="1100" b="0" i="0" u="none" strike="noStrike" cap="none" dirty="0">
              <a:solidFill>
                <a:srgbClr val="6D6D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padrão </a:t>
            </a:r>
            <a:r>
              <a:rPr lang="pt-BR" sz="1100" b="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em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java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é um padrão comportamental que permite definir uma família de algoritmos, encapsulá-los e executá-los dinamicamente.</a:t>
            </a: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endParaRPr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99;p7">
            <a:extLst>
              <a:ext uri="{FF2B5EF4-FFF2-40B4-BE49-F238E27FC236}">
                <a16:creationId xmlns:a16="http://schemas.microsoft.com/office/drawing/2014/main" id="{341C9B04-F960-FB95-7274-96B928E1F7B5}"/>
              </a:ext>
            </a:extLst>
          </p:cNvPr>
          <p:cNvSpPr txBox="1"/>
          <p:nvPr/>
        </p:nvSpPr>
        <p:spPr>
          <a:xfrm>
            <a:off x="3969919" y="4905009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3200" b="0" i="0" u="none" strike="noStrike" cap="none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" name="Google Shape;98;p7">
            <a:extLst>
              <a:ext uri="{FF2B5EF4-FFF2-40B4-BE49-F238E27FC236}">
                <a16:creationId xmlns:a16="http://schemas.microsoft.com/office/drawing/2014/main" id="{82E8F055-44DD-2C85-0F6B-FA9154447E99}"/>
              </a:ext>
            </a:extLst>
          </p:cNvPr>
          <p:cNvSpPr txBox="1"/>
          <p:nvPr/>
        </p:nvSpPr>
        <p:spPr>
          <a:xfrm>
            <a:off x="4453690" y="5052524"/>
            <a:ext cx="2025955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Estrutura</a:t>
            </a:r>
            <a:endParaRPr sz="13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" name="Imagem 30" descr="Diagrama&#10;&#10;Descrição gerada automaticamente">
            <a:extLst>
              <a:ext uri="{FF2B5EF4-FFF2-40B4-BE49-F238E27FC236}">
                <a16:creationId xmlns:a16="http://schemas.microsoft.com/office/drawing/2014/main" id="{993244EE-BF21-7A4C-FABC-658A11E45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3321" y="5503977"/>
            <a:ext cx="3381895" cy="1818406"/>
          </a:xfrm>
          <a:prstGeom prst="rect">
            <a:avLst/>
          </a:prstGeom>
        </p:spPr>
      </p:pic>
      <p:sp>
        <p:nvSpPr>
          <p:cNvPr id="32" name="Google Shape;100;p7">
            <a:extLst>
              <a:ext uri="{FF2B5EF4-FFF2-40B4-BE49-F238E27FC236}">
                <a16:creationId xmlns:a16="http://schemas.microsoft.com/office/drawing/2014/main" id="{4CB39962-B56D-3F79-ECA0-68B07A8AF713}"/>
              </a:ext>
            </a:extLst>
          </p:cNvPr>
          <p:cNvSpPr txBox="1"/>
          <p:nvPr/>
        </p:nvSpPr>
        <p:spPr>
          <a:xfrm>
            <a:off x="4130055" y="7457317"/>
            <a:ext cx="3381895" cy="19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é uma classe que faz referência a Interface </a:t>
            </a:r>
            <a:r>
              <a:rPr lang="pt-BR" sz="1100" b="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e permite que seja aplicado um dinamismo até mesmo em tempo de execução</a:t>
            </a: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é uma interface qu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e define o comportamento que as classes concretas devem ter em comum</a:t>
            </a: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b="0" i="0" u="none" strike="noStrike" cap="none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Classes concretas A e B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, são as classes que carregam as regras de negócio especificas para cada situação. (a quantidade de classes concretas pode variar de acordo com a necessidade)</a:t>
            </a:r>
            <a:endParaRPr lang="pt-BR" sz="1100" b="0" i="0" u="none" strike="noStrike" cap="none" dirty="0">
              <a:solidFill>
                <a:srgbClr val="6D6D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0" y="10557845"/>
            <a:ext cx="7560309" cy="134620"/>
            <a:chOff x="0" y="10557845"/>
            <a:chExt cx="7560309" cy="134620"/>
          </a:xfrm>
        </p:grpSpPr>
        <p:sp>
          <p:nvSpPr>
            <p:cNvPr id="109" name="Google Shape;109;p8"/>
            <p:cNvSpPr/>
            <p:nvPr/>
          </p:nvSpPr>
          <p:spPr>
            <a:xfrm>
              <a:off x="0" y="10557845"/>
              <a:ext cx="7560309" cy="134620"/>
            </a:xfrm>
            <a:custGeom>
              <a:avLst/>
              <a:gdLst/>
              <a:ahLst/>
              <a:cxnLst/>
              <a:rect l="l" t="t" r="r" b="b"/>
              <a:pathLst>
                <a:path w="7560309" h="134620" extrusionOk="0">
                  <a:moveTo>
                    <a:pt x="7560005" y="0"/>
                  </a:moveTo>
                  <a:lnTo>
                    <a:pt x="0" y="0"/>
                  </a:lnTo>
                  <a:lnTo>
                    <a:pt x="0" y="134157"/>
                  </a:lnTo>
                  <a:lnTo>
                    <a:pt x="7560005" y="134157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231F20">
                <a:alpha val="3490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0" y="10573321"/>
              <a:ext cx="7560005" cy="11868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8"/>
          <p:cNvSpPr/>
          <p:nvPr/>
        </p:nvSpPr>
        <p:spPr>
          <a:xfrm>
            <a:off x="451049" y="660603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 h="120000" extrusionOk="0">
                <a:moveTo>
                  <a:pt x="0" y="0"/>
                </a:moveTo>
                <a:lnTo>
                  <a:pt x="764819" y="0"/>
                </a:lnTo>
              </a:path>
            </a:pathLst>
          </a:custGeom>
          <a:noFill/>
          <a:ln w="38100" cap="flat" cmpd="sng">
            <a:solidFill>
              <a:srgbClr val="F79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799856" y="912511"/>
            <a:ext cx="2345739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Código Fonte</a:t>
            </a:r>
            <a:endParaRPr sz="13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16084" y="786022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32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406599" y="1302521"/>
            <a:ext cx="3294379" cy="155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exemplo adotado se trata de uma empresa de pagamentos, normalmente em um comercio há diversas formas de pagamentos como Cartão de Crédito, Cartão de Débito, Ticket de alimentação, etc...</a:t>
            </a:r>
          </a:p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Criaremos então uma Interface e duas classes concretas implementando os pagamentos via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Pix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e Cartão de Crédito.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4286707" y="855802"/>
            <a:ext cx="2423142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Aplicabilidade</a:t>
            </a:r>
            <a:endParaRPr sz="13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802935" y="729313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32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3920994" y="1287684"/>
            <a:ext cx="3514856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padrão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pode ser aplicado nos casos onde as regras de negócios podem ser constantemente modificadas, minimizando complicações durante as manutenções.</a:t>
            </a:r>
            <a:endParaRPr dirty="0"/>
          </a:p>
        </p:txBody>
      </p:sp>
      <p:sp>
        <p:nvSpPr>
          <p:cNvPr id="129" name="Google Shape;129;p8"/>
          <p:cNvSpPr txBox="1"/>
          <p:nvPr/>
        </p:nvSpPr>
        <p:spPr>
          <a:xfrm>
            <a:off x="4363599" y="3359200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Procedimentos para Aplicação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894137" y="3218146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4411822" y="4581008"/>
            <a:ext cx="3024028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classes Concretas, realizando a implementação do comportamento especifico para o requisito ou regra de negócio.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4454897" y="7195086"/>
            <a:ext cx="2678413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Prós e Contras</a:t>
            </a:r>
            <a:endParaRPr sz="1300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3936414" y="7074725"/>
            <a:ext cx="56076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08</a:t>
            </a:r>
            <a:endParaRPr sz="3200" dirty="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301590" y="9497249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sym typeface="Trebuchet MS"/>
              </a:rPr>
              <a:t>Maior complexidade por introduzir mais classes e comunicação entre elas, além do esforço para implementar a estratégia correta.</a:t>
            </a:r>
            <a:endParaRPr dirty="0"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9297" y="7696977"/>
            <a:ext cx="298248" cy="30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1004" y="9195197"/>
            <a:ext cx="292568" cy="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4303456" y="8530336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Torna o sistema mais flexível pois permite criar, remover e alterar regras, sem modificar o contexto.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4303456" y="7638135"/>
            <a:ext cx="3294379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sym typeface="Trebuchet MS"/>
              </a:rPr>
              <a:t>Reduz o uso de condicionais e delega responsabilidades claras de cada algoritmo.</a:t>
            </a:r>
            <a:endParaRPr dirty="0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9297" y="8143457"/>
            <a:ext cx="298248" cy="30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4313815" y="8099194"/>
            <a:ext cx="3294379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Reduz a complexidade dos testes, pois cada regra pode ser avaliada separadamente.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5362" y="8604816"/>
            <a:ext cx="298248" cy="30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927" y="9663537"/>
            <a:ext cx="292568" cy="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4301590" y="9206794"/>
            <a:ext cx="3294379" cy="20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Há aumento significativo na quantidade de classes.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6713" y="3798438"/>
            <a:ext cx="489264" cy="55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/>
        </p:nvSpPr>
        <p:spPr>
          <a:xfrm>
            <a:off x="4436766" y="3800703"/>
            <a:ext cx="3024028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Interface, inserir método que contenha o comportamento comum entre as várias lógicas de diversas classes concretas.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0188" y="4625977"/>
            <a:ext cx="439131" cy="5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12463" y="5449191"/>
            <a:ext cx="437763" cy="49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49527" y="6235606"/>
            <a:ext cx="437763" cy="52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429766" y="5411996"/>
            <a:ext cx="3024028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classe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, aplicando o dinamismo para o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client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ser capaz de acionar a regra no momento ideal.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4429766" y="6206494"/>
            <a:ext cx="3024028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just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client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deve instanciar a classe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e as demais classes concretas de acordo com a necessidade, até mesmo em tempo de execução.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7420" y="10143054"/>
            <a:ext cx="292568" cy="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4301590" y="10144062"/>
            <a:ext cx="3294379" cy="39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alguns casos a utilização do padrão pode ser indevida, pois uma solução comum seria suficiente.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958D663-4829-3519-E390-DE6255F450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599" y="2931828"/>
            <a:ext cx="2215951" cy="603281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111EDCAB-2240-334F-022E-21DD57028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599" y="3586935"/>
            <a:ext cx="3294379" cy="93564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CEF53927-3A0A-EA3E-5E9F-B3BF37A3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094" y="4569869"/>
            <a:ext cx="3306469" cy="1022403"/>
          </a:xfrm>
          <a:prstGeom prst="rect">
            <a:avLst/>
          </a:prstGeom>
        </p:spPr>
      </p:pic>
      <p:sp>
        <p:nvSpPr>
          <p:cNvPr id="8" name="Google Shape;116;p8">
            <a:extLst>
              <a:ext uri="{FF2B5EF4-FFF2-40B4-BE49-F238E27FC236}">
                <a16:creationId xmlns:a16="http://schemas.microsoft.com/office/drawing/2014/main" id="{F16F850D-D3D9-3B5A-F893-59DA135DB4A3}"/>
              </a:ext>
            </a:extLst>
          </p:cNvPr>
          <p:cNvSpPr txBox="1"/>
          <p:nvPr/>
        </p:nvSpPr>
        <p:spPr>
          <a:xfrm>
            <a:off x="401139" y="5716685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Note que através dessa organização cada forma de pagamento pode ter seu próprio comportamento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FBD884E-E41B-499A-3D4A-4957D07D6D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864" y="6448475"/>
            <a:ext cx="3331700" cy="1379613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0B6DE14-F898-8490-AEBD-57ADB84CC4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864" y="7895474"/>
            <a:ext cx="3331699" cy="1784294"/>
          </a:xfrm>
          <a:prstGeom prst="rect">
            <a:avLst/>
          </a:prstGeom>
        </p:spPr>
      </p:pic>
      <p:sp>
        <p:nvSpPr>
          <p:cNvPr id="14" name="Google Shape;116;p8">
            <a:extLst>
              <a:ext uri="{FF2B5EF4-FFF2-40B4-BE49-F238E27FC236}">
                <a16:creationId xmlns:a16="http://schemas.microsoft.com/office/drawing/2014/main" id="{4CCF9E85-BC76-2178-E18B-FCD8644EFB0E}"/>
              </a:ext>
            </a:extLst>
          </p:cNvPr>
          <p:cNvSpPr txBox="1"/>
          <p:nvPr/>
        </p:nvSpPr>
        <p:spPr>
          <a:xfrm>
            <a:off x="384864" y="9737211"/>
            <a:ext cx="3294379" cy="5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6210" marR="5080" lvl="0" indent="-144145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  <a:buFont typeface="Noto Sans"/>
              <a:buChar char="•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A classe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nomeada </a:t>
            </a:r>
            <a:r>
              <a:rPr lang="pt-BR" sz="1100" dirty="0" err="1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PaymentMaker</a:t>
            </a: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 incrementa o dinamismo, onde a classe cliente define o comportamento esperado. </a:t>
            </a:r>
            <a:endParaRPr sz="11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" name="Google Shape;74;p7">
            <a:extLst>
              <a:ext uri="{FF2B5EF4-FFF2-40B4-BE49-F238E27FC236}">
                <a16:creationId xmlns:a16="http://schemas.microsoft.com/office/drawing/2014/main" id="{8FEC494B-059A-0BE7-588A-79F262A18E97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62551" y="2119605"/>
            <a:ext cx="3231742" cy="85421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75;p7" descr="Alert Attention Circle Error Exclamation Important - Important Icon Png  White, Transparent Png - kindpng">
            <a:extLst>
              <a:ext uri="{FF2B5EF4-FFF2-40B4-BE49-F238E27FC236}">
                <a16:creationId xmlns:a16="http://schemas.microsoft.com/office/drawing/2014/main" id="{E65CB2B1-796E-8251-98EF-FC7C9C3D558A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22602" y="2166123"/>
            <a:ext cx="254114" cy="3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8;p8">
            <a:extLst>
              <a:ext uri="{FF2B5EF4-FFF2-40B4-BE49-F238E27FC236}">
                <a16:creationId xmlns:a16="http://schemas.microsoft.com/office/drawing/2014/main" id="{FC0E669A-E19A-F859-82EF-FD739F5FF0B2}"/>
              </a:ext>
            </a:extLst>
          </p:cNvPr>
          <p:cNvSpPr txBox="1"/>
          <p:nvPr/>
        </p:nvSpPr>
        <p:spPr>
          <a:xfrm>
            <a:off x="4436766" y="2151674"/>
            <a:ext cx="2783184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algn="l" rtl="0">
              <a:lnSpc>
                <a:spcPct val="113799"/>
              </a:lnSpc>
              <a:spcBef>
                <a:spcPts val="0"/>
              </a:spcBef>
              <a:spcAft>
                <a:spcPts val="0"/>
              </a:spcAft>
              <a:buClr>
                <a:srgbClr val="F7941D"/>
              </a:buClr>
              <a:buSzPts val="1100"/>
            </a:pPr>
            <a:r>
              <a:rPr lang="pt-BR" sz="1100" dirty="0">
                <a:solidFill>
                  <a:srgbClr val="6D6D70"/>
                </a:solidFill>
                <a:latin typeface="Trebuchet MS"/>
                <a:ea typeface="Trebuchet MS"/>
                <a:cs typeface="Trebuchet MS"/>
                <a:sym typeface="Trebuchet MS"/>
              </a:rPr>
              <a:t>É necessário verificar a necessidade de se usar o padrão, pois sua implementação incorreta pode gerar uma complexidade desnecessária no código.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645</Words>
  <Application>Microsoft Office PowerPoint</Application>
  <PresentationFormat>Personalizar</PresentationFormat>
  <Paragraphs>50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Trebuchet MS</vt:lpstr>
      <vt:lpstr>Arial</vt:lpstr>
      <vt:lpstr>Calibri</vt:lpstr>
      <vt:lpstr>Noto Sans</vt:lpstr>
      <vt:lpstr>Office Theme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Djalma Felipe</cp:lastModifiedBy>
  <cp:revision>4</cp:revision>
  <dcterms:modified xsi:type="dcterms:W3CDTF">2023-09-19T08:55:49Z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2023-09-18T01:30:24Z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e02985ab-c755-4cb9-b4f1-665a81e92d5e</vt:lpwstr>
  </property>
  <property fmtid="{D5CDD505-2E9C-101B-9397-08002B2CF9AE}" pid="7" name="MSIP_Label_defa4170-0d19-0005-0004-bc88714345d2_ActionId">
    <vt:lpwstr>9b012d6d-38de-4163-9dca-7b75f05813f1</vt:lpwstr>
  </property>
  <property fmtid="{D5CDD505-2E9C-101B-9397-08002B2CF9AE}" pid="8" name="MSIP_Label_defa4170-0d19-0005-0004-bc88714345d2_ContentBits">
    <vt:lpwstr>0</vt:lpwstr>
  </property>
</Properties>
</file>